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7" name="Shape 177"/>
          <p:cNvSpPr/>
          <p:nvPr>
            <p:ph type="sldImg"/>
          </p:nvPr>
        </p:nvSpPr>
        <p:spPr>
          <a:xfrm>
            <a:off x="1143000" y="685800"/>
            <a:ext cx="4572000" cy="3429000"/>
          </a:xfrm>
          <a:prstGeom prst="rect">
            <a:avLst/>
          </a:prstGeom>
        </p:spPr>
        <p:txBody>
          <a:bodyPr/>
          <a:lstStyle/>
          <a:p>
            <a:pPr/>
          </a:p>
        </p:txBody>
      </p:sp>
      <p:sp>
        <p:nvSpPr>
          <p:cNvPr id="178" name="Shape 1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cap="all" spc="88" sz="2200"/>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cap="all" spc="88" sz="2200"/>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cap="all" spc="270" sz="9000">
                <a:solidFill>
                  <a:schemeClr val="accent1">
                    <a:satOff val="36598"/>
                    <a:lumOff val="-17227"/>
                  </a:schemeClr>
                </a:solidFill>
              </a:defRPr>
            </a:lvl1pPr>
            <a:lvl2pPr>
              <a:lnSpc>
                <a:spcPct val="90000"/>
              </a:lnSpc>
              <a:defRPr cap="all" spc="270" sz="9000">
                <a:solidFill>
                  <a:schemeClr val="accent1">
                    <a:satOff val="36598"/>
                    <a:lumOff val="-17227"/>
                  </a:schemeClr>
                </a:solidFill>
              </a:defRPr>
            </a:lvl2pPr>
            <a:lvl3pPr>
              <a:lnSpc>
                <a:spcPct val="90000"/>
              </a:lnSpc>
              <a:defRPr cap="all" spc="270" sz="9000">
                <a:solidFill>
                  <a:schemeClr val="accent1">
                    <a:satOff val="36598"/>
                    <a:lumOff val="-17227"/>
                  </a:schemeClr>
                </a:solidFill>
              </a:defRPr>
            </a:lvl3pPr>
            <a:lvl4pPr>
              <a:lnSpc>
                <a:spcPct val="90000"/>
              </a:lnSpc>
              <a:defRPr cap="all" spc="270" sz="9000">
                <a:solidFill>
                  <a:schemeClr val="accent1">
                    <a:satOff val="36598"/>
                    <a:lumOff val="-17227"/>
                  </a:schemeClr>
                </a:solidFill>
              </a:defRPr>
            </a:lvl4pPr>
            <a:lvl5pPr>
              <a:lnSpc>
                <a:spcPct val="90000"/>
              </a:lnSpc>
              <a:defRPr cap="all"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cap="all" spc="750" sz="25000">
                <a:solidFill>
                  <a:schemeClr val="accent1">
                    <a:satOff val="36598"/>
                    <a:lumOff val="-17227"/>
                  </a:schemeClr>
                </a:solidFill>
              </a:defRPr>
            </a:lvl1pPr>
            <a:lvl2pPr>
              <a:lnSpc>
                <a:spcPct val="90000"/>
              </a:lnSpc>
              <a:defRPr cap="all" spc="750" sz="25000">
                <a:solidFill>
                  <a:schemeClr val="accent1">
                    <a:satOff val="36598"/>
                    <a:lumOff val="-17227"/>
                  </a:schemeClr>
                </a:solidFill>
              </a:defRPr>
            </a:lvl2pPr>
            <a:lvl3pPr>
              <a:lnSpc>
                <a:spcPct val="90000"/>
              </a:lnSpc>
              <a:defRPr cap="all" spc="750" sz="25000">
                <a:solidFill>
                  <a:schemeClr val="accent1">
                    <a:satOff val="36598"/>
                    <a:lumOff val="-17227"/>
                  </a:schemeClr>
                </a:solidFill>
              </a:defRPr>
            </a:lvl3pPr>
            <a:lvl4pPr>
              <a:lnSpc>
                <a:spcPct val="90000"/>
              </a:lnSpc>
              <a:defRPr cap="all" spc="750" sz="25000">
                <a:solidFill>
                  <a:schemeClr val="accent1">
                    <a:satOff val="36598"/>
                    <a:lumOff val="-17227"/>
                  </a:schemeClr>
                </a:solidFill>
              </a:defRPr>
            </a:lvl4pPr>
            <a:lvl5pPr>
              <a:lnSpc>
                <a:spcPct val="90000"/>
              </a:lnSpc>
              <a:defRPr cap="all"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cap="all" spc="190" sz="9500">
                <a:solidFill>
                  <a:schemeClr val="accent1">
                    <a:satOff val="36598"/>
                    <a:lumOff val="-17227"/>
                  </a:schemeClr>
                </a:solidFill>
              </a:defRPr>
            </a:lvl1pPr>
            <a:lvl2pPr>
              <a:lnSpc>
                <a:spcPct val="90000"/>
              </a:lnSpc>
              <a:defRPr cap="all" spc="190" sz="9500">
                <a:solidFill>
                  <a:schemeClr val="accent1">
                    <a:satOff val="36598"/>
                    <a:lumOff val="-17227"/>
                  </a:schemeClr>
                </a:solidFill>
              </a:defRPr>
            </a:lvl2pPr>
            <a:lvl3pPr>
              <a:lnSpc>
                <a:spcPct val="90000"/>
              </a:lnSpc>
              <a:defRPr cap="all" spc="190" sz="9500">
                <a:solidFill>
                  <a:schemeClr val="accent1">
                    <a:satOff val="36598"/>
                    <a:lumOff val="-17227"/>
                  </a:schemeClr>
                </a:solidFill>
              </a:defRPr>
            </a:lvl3pPr>
            <a:lvl4pPr>
              <a:lnSpc>
                <a:spcPct val="90000"/>
              </a:lnSpc>
              <a:defRPr cap="all" spc="190" sz="9500">
                <a:solidFill>
                  <a:schemeClr val="accent1">
                    <a:satOff val="36598"/>
                    <a:lumOff val="-17227"/>
                  </a:schemeClr>
                </a:solidFill>
              </a:defRPr>
            </a:lvl4pPr>
            <a:lvl5pPr>
              <a:lnSpc>
                <a:spcPct val="90000"/>
              </a:lnSpc>
              <a:defRPr cap="all"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Image"/>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Image"/>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1056335080_2112X2816.jpg"/>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Image"/>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1056335066_3170x2500.jpeg"/>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cap="all"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cap="all"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a:solidFill>
                  <a:srgbClr val="8AACB9"/>
                </a:solidFill>
              </a:defRPr>
            </a:lvl1pPr>
            <a:lvl2pPr>
              <a:defRPr>
                <a:solidFill>
                  <a:srgbClr val="8AACB9"/>
                </a:solidFill>
              </a:defRPr>
            </a:lvl2pPr>
            <a:lvl3pPr>
              <a:defRPr>
                <a:solidFill>
                  <a:srgbClr val="8AACB9"/>
                </a:solidFill>
              </a:defRPr>
            </a:lvl3pPr>
            <a:lvl4pPr>
              <a:defRPr>
                <a:solidFill>
                  <a:srgbClr val="8AACB9"/>
                </a:solidFill>
              </a:defRPr>
            </a:lvl4pPr>
            <a:lvl5pPr>
              <a:defRPr>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latin typeface="+mn-lt"/>
                <a:ea typeface="+mn-ea"/>
                <a:cs typeface="+mn-cs"/>
                <a:sym typeface="Graphik"/>
              </a:defRPr>
            </a:lvl1pPr>
          </a:lstStyle>
          <a:p>
            <a:pPr/>
            <a:r>
              <a:t>Slide Title</a:t>
            </a:r>
          </a:p>
        </p:txBody>
      </p:sp>
      <p:sp>
        <p:nvSpPr>
          <p:cNvPr id="46" name="531205463_2542x1430.jpg"/>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latin typeface="+mn-lt"/>
                <a:ea typeface="+mn-ea"/>
                <a:cs typeface="+mn-cs"/>
                <a:sym typeface="Graphik"/>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latin typeface="+mn-lt"/>
                <a:ea typeface="+mn-ea"/>
                <a:cs typeface="+mn-cs"/>
                <a:sym typeface="Graphik"/>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545882547_1308x1744.jpeg"/>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spc="330" sz="11000">
                <a:solidFill>
                  <a:schemeClr val="accent5"/>
                </a:solidFill>
                <a:latin typeface="+mn-lt"/>
                <a:ea typeface="+mn-ea"/>
                <a:cs typeface="+mn-cs"/>
                <a:sym typeface="Graphik"/>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latin typeface="+mn-lt"/>
                <a:ea typeface="+mn-ea"/>
                <a:cs typeface="+mn-cs"/>
                <a:sym typeface="Graphik"/>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spc="0" sz="5000">
                <a:solidFill>
                  <a:schemeClr val="accent1">
                    <a:satOff val="36598"/>
                    <a:lumOff val="-17227"/>
                  </a:schemeClr>
                </a:solidFill>
              </a:defRPr>
            </a:lvl1pPr>
            <a:lvl2pPr marL="177800" indent="279400" defTabSz="2641600">
              <a:lnSpc>
                <a:spcPct val="100000"/>
              </a:lnSpc>
              <a:spcBef>
                <a:spcPts val="4400"/>
              </a:spcBef>
              <a:tabLst>
                <a:tab pos="5384800" algn="l"/>
              </a:tabLst>
              <a:defRPr spc="0" sz="5000">
                <a:solidFill>
                  <a:schemeClr val="accent1">
                    <a:satOff val="36598"/>
                    <a:lumOff val="-17227"/>
                  </a:schemeClr>
                </a:solidFill>
              </a:defRPr>
            </a:lvl2pPr>
            <a:lvl3pPr marL="177800" indent="736600" defTabSz="2641600">
              <a:lnSpc>
                <a:spcPct val="100000"/>
              </a:lnSpc>
              <a:spcBef>
                <a:spcPts val="4400"/>
              </a:spcBef>
              <a:tabLst>
                <a:tab pos="5384800" algn="l"/>
              </a:tabLst>
              <a:defRPr spc="0" sz="5000">
                <a:solidFill>
                  <a:schemeClr val="accent1">
                    <a:satOff val="36598"/>
                    <a:lumOff val="-17227"/>
                  </a:schemeClr>
                </a:solidFill>
              </a:defRPr>
            </a:lvl3pPr>
            <a:lvl4pPr marL="177800" indent="1193800" defTabSz="2641600">
              <a:lnSpc>
                <a:spcPct val="100000"/>
              </a:lnSpc>
              <a:spcBef>
                <a:spcPts val="4400"/>
              </a:spcBef>
              <a:tabLst>
                <a:tab pos="5384800" algn="l"/>
              </a:tabLst>
              <a:defRPr spc="0" sz="5000">
                <a:solidFill>
                  <a:schemeClr val="accent1">
                    <a:satOff val="36598"/>
                    <a:lumOff val="-17227"/>
                  </a:schemeClr>
                </a:solidFill>
              </a:defRPr>
            </a:lvl4pPr>
            <a:lvl5pPr marL="177800" indent="1651000" defTabSz="2641600">
              <a:lnSpc>
                <a:spcPct val="100000"/>
              </a:lnSpc>
              <a:spcBef>
                <a:spcPts val="4400"/>
              </a:spcBef>
              <a:tabLst>
                <a:tab pos="5384800" algn="l"/>
              </a:tabLst>
              <a:defRPr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spc="270" sz="9000">
                <a:solidFill>
                  <a:schemeClr val="accent1">
                    <a:satOff val="36598"/>
                    <a:lumOff val="-17227"/>
                  </a:schemeClr>
                </a:solidFill>
                <a:latin typeface="+mn-lt"/>
                <a:ea typeface="+mn-ea"/>
                <a:cs typeface="+mn-cs"/>
                <a:sym typeface="Graphik"/>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1pPr>
      <a:lvl2pPr marL="0" marR="0" indent="4572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2pPr>
      <a:lvl3pPr marL="0" marR="0" indent="9144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3pPr>
      <a:lvl4pPr marL="0" marR="0" indent="13716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4pPr>
      <a:lvl5pPr marL="0" marR="0" indent="18288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5pPr>
      <a:lvl6pPr marL="0" marR="0" indent="22860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6pPr>
      <a:lvl7pPr marL="0" marR="0" indent="27432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7pPr>
      <a:lvl8pPr marL="0" marR="0" indent="32004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8pPr>
      <a:lvl9pPr marL="0" marR="0" indent="3657600" algn="ctr" defTabSz="584200" rtl="0" latinLnBrk="0">
        <a:lnSpc>
          <a:spcPct val="90000"/>
        </a:lnSpc>
        <a:spcBef>
          <a:spcPts val="0"/>
        </a:spcBef>
        <a:spcAft>
          <a:spcPts val="0"/>
        </a:spcAft>
        <a:buClrTx/>
        <a:buSzTx/>
        <a:buFontTx/>
        <a:buNone/>
        <a:tabLst/>
        <a:defRPr b="1" baseline="0" cap="all" i="0" spc="249" strike="noStrike" sz="8300" u="none">
          <a:solidFill>
            <a:srgbClr val="FFFFFF"/>
          </a:solidFill>
          <a:uFillTx/>
          <a:latin typeface="+mj-lt"/>
          <a:ea typeface="+mj-ea"/>
          <a:cs typeface="+mj-cs"/>
          <a:sym typeface="Arial"/>
        </a:defRPr>
      </a:lvl9pPr>
    </p:titleStyle>
    <p:bodyStyle>
      <a:lvl1pPr marL="0" marR="0" indent="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oursera capstone projec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r>
              <a:t>Coursera capstone project</a:t>
            </a:r>
          </a:p>
        </p:txBody>
      </p:sp>
      <p:sp>
        <p:nvSpPr>
          <p:cNvPr id="181" name="Miami"/>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r>
              <a:t>Miami</a:t>
            </a:r>
          </a:p>
        </p:txBody>
      </p:sp>
      <p:sp>
        <p:nvSpPr>
          <p:cNvPr id="182" name="Cesar Garcia - Oct 2020"/>
          <p:cNvSpPr txBox="1"/>
          <p:nvPr>
            <p:ph type="body" idx="23"/>
          </p:nvPr>
        </p:nvSpPr>
        <p:spPr>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r>
              <a:t>Cesar Garcia - Oct 2020</a:t>
            </a:r>
          </a:p>
        </p:txBody>
      </p:sp>
      <p:sp>
        <p:nvSpPr>
          <p:cNvPr id="183" name="Car accident severity in Seattle"/>
          <p:cNvSpPr txBox="1"/>
          <p:nvPr>
            <p:ph type="ctrTitle"/>
          </p:nvPr>
        </p:nvSpPr>
        <p:spPr>
          <a:xfrm>
            <a:off x="1550040" y="6037131"/>
            <a:ext cx="11506550" cy="3282252"/>
          </a:xfrm>
          <a:prstGeom prst="rect">
            <a:avLst/>
          </a:prstGeom>
        </p:spPr>
        <p:txBody>
          <a:bodyPr/>
          <a:lstStyle>
            <a:lvl1pPr>
              <a:defRPr b="0" spc="239" sz="8000">
                <a:latin typeface="Graphik Medium"/>
                <a:ea typeface="Graphik Medium"/>
                <a:cs typeface="Graphik Medium"/>
                <a:sym typeface="Graphik Medium"/>
              </a:defRPr>
            </a:lvl1pPr>
          </a:lstStyle>
          <a:p>
            <a:pPr/>
            <a:r>
              <a:t>Car accident severity in Seattle</a:t>
            </a:r>
          </a:p>
        </p:txBody>
      </p:sp>
      <p:sp>
        <p:nvSpPr>
          <p:cNvPr id="184" name="(2004-2020)"/>
          <p:cNvSpPr txBox="1"/>
          <p:nvPr>
            <p:ph type="subTitle" sz="quarter" idx="1"/>
          </p:nvPr>
        </p:nvSpPr>
        <p:spPr>
          <a:xfrm>
            <a:off x="1799438" y="3274054"/>
            <a:ext cx="11007754" cy="1614555"/>
          </a:xfrm>
          <a:prstGeom prst="rect">
            <a:avLst/>
          </a:prstGeom>
        </p:spPr>
        <p:txBody>
          <a:bodyPr/>
          <a:lstStyle>
            <a:lvl1pPr>
              <a:lnSpc>
                <a:spcPct val="90000"/>
              </a:lnSpc>
              <a:defRPr b="0" cap="all" spc="180" sz="6000">
                <a:solidFill>
                  <a:srgbClr val="FFFFFF"/>
                </a:solidFill>
              </a:defRPr>
            </a:lvl1pPr>
          </a:lstStyle>
          <a:p>
            <a:pPr/>
            <a:r>
              <a:t>(2004-2020)</a:t>
            </a:r>
          </a:p>
        </p:txBody>
      </p:sp>
      <p:grpSp>
        <p:nvGrpSpPr>
          <p:cNvPr id="187" name="Image Gallery"/>
          <p:cNvGrpSpPr/>
          <p:nvPr/>
        </p:nvGrpSpPr>
        <p:grpSpPr>
          <a:xfrm>
            <a:off x="14198163" y="1615026"/>
            <a:ext cx="7316076" cy="10231948"/>
            <a:chOff x="0" y="0"/>
            <a:chExt cx="7316074" cy="10231947"/>
          </a:xfrm>
        </p:grpSpPr>
        <p:pic>
          <p:nvPicPr>
            <p:cNvPr id="185" name="Seattle Tower.png" descr="Seattle Tower.png"/>
            <p:cNvPicPr>
              <a:picLocks noChangeAspect="1"/>
            </p:cNvPicPr>
            <p:nvPr/>
          </p:nvPicPr>
          <p:blipFill>
            <a:blip r:embed="rId2">
              <a:extLst/>
            </a:blip>
            <a:srcRect l="0" t="799" r="0" b="799"/>
            <a:stretch>
              <a:fillRect/>
            </a:stretch>
          </p:blipFill>
          <p:spPr>
            <a:xfrm>
              <a:off x="0" y="0"/>
              <a:ext cx="7316075" cy="9637842"/>
            </a:xfrm>
            <a:prstGeom prst="rect">
              <a:avLst/>
            </a:prstGeom>
            <a:ln w="12700" cap="flat">
              <a:noFill/>
              <a:miter lim="400000"/>
            </a:ln>
            <a:effectLst/>
          </p:spPr>
        </p:pic>
        <p:sp>
          <p:nvSpPr>
            <p:cNvPr id="186" name="Caption"/>
            <p:cNvSpPr/>
            <p:nvPr/>
          </p:nvSpPr>
          <p:spPr>
            <a:xfrm>
              <a:off x="0" y="9714041"/>
              <a:ext cx="7316075" cy="5179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a:solidFill>
                    <a:srgbClr val="5E5E5E"/>
                  </a:solidFill>
                </a:defRPr>
              </a:lvl1pPr>
            </a:lstStyle>
            <a:p>
              <a:pPr/>
              <a:r>
                <a:t>Caption</a:t>
              </a:r>
            </a:p>
          </p:txBody>
        </p:sp>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Conclusions"/>
          <p:cNvSpPr txBox="1"/>
          <p:nvPr/>
        </p:nvSpPr>
        <p:spPr>
          <a:xfrm>
            <a:off x="9092438" y="1927149"/>
            <a:ext cx="6199125"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Conclusions</a:t>
            </a:r>
          </a:p>
        </p:txBody>
      </p:sp>
      <p:sp>
        <p:nvSpPr>
          <p:cNvPr id="225" name="We were able to identify the main neighborhoods that have the highest number of incidents, as well as the 2 roads that accumulate the highest density of accidents.…"/>
          <p:cNvSpPr txBox="1"/>
          <p:nvPr/>
        </p:nvSpPr>
        <p:spPr>
          <a:xfrm>
            <a:off x="1278155" y="4133482"/>
            <a:ext cx="21827691" cy="67017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0" sz="3000">
                <a:solidFill>
                  <a:srgbClr val="FFFFFF"/>
                </a:solidFill>
                <a:latin typeface="+mn-lt"/>
                <a:ea typeface="+mn-ea"/>
                <a:cs typeface="+mn-cs"/>
                <a:sym typeface="Graphik"/>
              </a:defRPr>
            </a:pPr>
            <a:r>
              <a:t>We were able to identify the main neighborhoods that have the highest number of incidents, as well as the 2 roads that accumulate the highest density of accidents.</a:t>
            </a:r>
          </a:p>
          <a:p>
            <a:pPr algn="l">
              <a:defRPr spc="0" sz="3000">
                <a:solidFill>
                  <a:srgbClr val="FFFFFF"/>
                </a:solidFill>
                <a:latin typeface="+mn-lt"/>
                <a:ea typeface="+mn-ea"/>
                <a:cs typeface="+mn-cs"/>
                <a:sym typeface="Graphik"/>
              </a:defRPr>
            </a:pPr>
          </a:p>
          <a:p>
            <a:pPr algn="l">
              <a:defRPr spc="0" sz="3000">
                <a:solidFill>
                  <a:srgbClr val="FFFFFF"/>
                </a:solidFill>
                <a:latin typeface="+mn-lt"/>
                <a:ea typeface="+mn-ea"/>
                <a:cs typeface="+mn-cs"/>
                <a:sym typeface="Graphik"/>
              </a:defRPr>
            </a:pPr>
            <a:r>
              <a:t>Some information may be missing or recorded incomplete. SEVERITY CODE only recorded 2 type of collision out of the 4 available, not considering the "unknown" value. Also 16% of the “Incident Timestamp”, time stamp attribute, did not have the time value, only de date. Stakeholder may need to review internal process in order to collect that data.</a:t>
            </a:r>
          </a:p>
          <a:p>
            <a:pPr algn="l">
              <a:defRPr spc="0" sz="3000">
                <a:solidFill>
                  <a:srgbClr val="FFFFFF"/>
                </a:solidFill>
                <a:latin typeface="+mn-lt"/>
                <a:ea typeface="+mn-ea"/>
                <a:cs typeface="+mn-cs"/>
                <a:sym typeface="Graphik"/>
              </a:defRPr>
            </a:pPr>
          </a:p>
          <a:p>
            <a:pPr algn="l">
              <a:defRPr spc="0" sz="3000">
                <a:solidFill>
                  <a:srgbClr val="FFFFFF"/>
                </a:solidFill>
                <a:latin typeface="+mn-lt"/>
                <a:ea typeface="+mn-ea"/>
                <a:cs typeface="+mn-cs"/>
                <a:sym typeface="Graphik"/>
              </a:defRPr>
            </a:pPr>
            <a:r>
              <a:t>Both the KNN and Logistic Regression algorithms present similar accuracy with the later being slightly better and also faster to perform.</a:t>
            </a:r>
          </a:p>
          <a:p>
            <a:pPr algn="l">
              <a:defRPr spc="0" sz="3000">
                <a:solidFill>
                  <a:srgbClr val="FFFFFF"/>
                </a:solidFill>
                <a:latin typeface="+mn-lt"/>
                <a:ea typeface="+mn-ea"/>
                <a:cs typeface="+mn-cs"/>
                <a:sym typeface="Graphik"/>
              </a:defRPr>
            </a:pPr>
          </a:p>
          <a:p>
            <a:pPr algn="l">
              <a:defRPr spc="0" sz="3000">
                <a:solidFill>
                  <a:srgbClr val="FFFFFF"/>
                </a:solidFill>
                <a:latin typeface="+mn-lt"/>
                <a:ea typeface="+mn-ea"/>
                <a:cs typeface="+mn-cs"/>
                <a:sym typeface="Graphik"/>
              </a:defRPr>
            </a:pPr>
            <a:r>
              <a:t>Collision Type, Address Type, Junction Type, Latitude and Longitude are good predictor of the severity of a car accident.</a:t>
            </a:r>
          </a:p>
          <a:p>
            <a:pPr algn="l">
              <a:defRPr spc="0" sz="3000">
                <a:solidFill>
                  <a:srgbClr val="FFFFFF"/>
                </a:solidFill>
                <a:latin typeface="+mn-lt"/>
                <a:ea typeface="+mn-ea"/>
                <a:cs typeface="+mn-cs"/>
                <a:sym typeface="Graphik"/>
              </a:defRPr>
            </a:pPr>
          </a:p>
          <a:p>
            <a:pPr algn="l">
              <a:defRPr spc="0" sz="3000">
                <a:solidFill>
                  <a:srgbClr val="FFFFFF"/>
                </a:solidFill>
                <a:latin typeface="+mn-lt"/>
                <a:ea typeface="+mn-ea"/>
                <a:cs typeface="+mn-cs"/>
                <a:sym typeface="Graphik"/>
              </a:defRPr>
            </a:pPr>
            <a:r>
              <a:t>There is a huge opportunity to expand this research with more detail the geography and transit loads of the city.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Abstract"/>
          <p:cNvSpPr txBox="1"/>
          <p:nvPr/>
        </p:nvSpPr>
        <p:spPr>
          <a:xfrm>
            <a:off x="10035793" y="1285857"/>
            <a:ext cx="4312413"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Abstract</a:t>
            </a:r>
          </a:p>
        </p:txBody>
      </p:sp>
      <p:sp>
        <p:nvSpPr>
          <p:cNvPr id="190" name="According to the National Safety Council (nsc.org) during 2019 and 2018 the US experience a decline in the number of roadway deaths. It is estimated in 2019 approximately 38,000 people lost their lives due to car crashes. Even though this decline is enco"/>
          <p:cNvSpPr txBox="1"/>
          <p:nvPr/>
        </p:nvSpPr>
        <p:spPr>
          <a:xfrm>
            <a:off x="2176623" y="4730433"/>
            <a:ext cx="20030754" cy="51201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0" sz="3000">
                <a:solidFill>
                  <a:srgbClr val="FFFFFF"/>
                </a:solidFill>
                <a:latin typeface="Helvetica Neue"/>
                <a:ea typeface="Helvetica Neue"/>
                <a:cs typeface="Helvetica Neue"/>
                <a:sym typeface="Helvetica Neue"/>
              </a:defRPr>
            </a:pPr>
            <a:r>
              <a:t>According to the National Safety Council (nsc.org) during 2019 and 2018 the US experience a decline in the number of roadway deaths. It is estimated in 2019 approximately 38,000 people lost their lives due to car crashes. Even though this decline is encouraging the total of people seriously injured in 2019 were 4.4 million. This numbers shows why traffic accidents are an important public safety challenge. </a:t>
            </a:r>
          </a:p>
          <a:p>
            <a:pPr algn="l">
              <a:defRPr spc="0" sz="3000">
                <a:solidFill>
                  <a:srgbClr val="FFFFFF"/>
                </a:solidFill>
                <a:latin typeface="Helvetica Neue"/>
                <a:ea typeface="Helvetica Neue"/>
                <a:cs typeface="Helvetica Neue"/>
                <a:sym typeface="Helvetica Neue"/>
              </a:defRPr>
            </a:pPr>
          </a:p>
          <a:p>
            <a:pPr algn="l">
              <a:defRPr spc="0" sz="3000">
                <a:solidFill>
                  <a:srgbClr val="FFFFFF"/>
                </a:solidFill>
                <a:latin typeface="Helvetica Neue"/>
                <a:ea typeface="Helvetica Neue"/>
                <a:cs typeface="Helvetica Neue"/>
                <a:sym typeface="Helvetica Neue"/>
              </a:defRPr>
            </a:pPr>
            <a:r>
              <a:t>This explains why information is needed in order to guide local and national governments in what are the driving factors and how to prevent car accidents and fatalities.</a:t>
            </a:r>
          </a:p>
          <a:p>
            <a:pPr algn="l">
              <a:defRPr spc="0" sz="3000">
                <a:solidFill>
                  <a:srgbClr val="FFFFFF"/>
                </a:solidFill>
                <a:latin typeface="Helvetica Neue"/>
                <a:ea typeface="Helvetica Neue"/>
                <a:cs typeface="Helvetica Neue"/>
                <a:sym typeface="Helvetica Neue"/>
              </a:defRPr>
            </a:pPr>
          </a:p>
          <a:p>
            <a:pPr algn="l">
              <a:defRPr spc="0" sz="3000">
                <a:solidFill>
                  <a:srgbClr val="FFFFFF"/>
                </a:solidFill>
                <a:latin typeface="Helvetica Neue"/>
                <a:ea typeface="Helvetica Neue"/>
                <a:cs typeface="Helvetica Neue"/>
                <a:sym typeface="Helvetica Neue"/>
              </a:defRPr>
            </a:pPr>
            <a:r>
              <a:t>We believe that using data and the proper analysis we can create prediction models.</a:t>
            </a:r>
          </a:p>
          <a:p>
            <a:pPr algn="l">
              <a:defRPr spc="0" sz="3000">
                <a:solidFill>
                  <a:srgbClr val="FFFFFF"/>
                </a:solidFill>
                <a:latin typeface="Helvetica Neue"/>
                <a:ea typeface="Helvetica Neue"/>
                <a:cs typeface="Helvetica Neue"/>
                <a:sym typeface="Helvetica Neue"/>
              </a:defRPr>
            </a:pPr>
          </a:p>
          <a:p>
            <a:pPr algn="l">
              <a:defRPr spc="0" sz="3000">
                <a:solidFill>
                  <a:srgbClr val="FFFFFF"/>
                </a:solidFill>
                <a:latin typeface="Helvetica Neue"/>
                <a:ea typeface="Helvetica Neue"/>
                <a:cs typeface="Helvetica Neue"/>
                <a:sym typeface="Helvetica Neue"/>
              </a:defRPr>
            </a:pPr>
            <a:r>
              <a:t>Once a solid model is developed we may be able to apply it to different cities and countries, not only US.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Data"/>
          <p:cNvSpPr txBox="1"/>
          <p:nvPr/>
        </p:nvSpPr>
        <p:spPr>
          <a:xfrm>
            <a:off x="11009122" y="1375340"/>
            <a:ext cx="2365756"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Data</a:t>
            </a:r>
          </a:p>
        </p:txBody>
      </p:sp>
      <p:sp>
        <p:nvSpPr>
          <p:cNvPr id="193" name="Two  main data sources:…"/>
          <p:cNvSpPr txBox="1"/>
          <p:nvPr/>
        </p:nvSpPr>
        <p:spPr>
          <a:xfrm>
            <a:off x="1891224" y="4067710"/>
            <a:ext cx="20984531" cy="46697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59" sz="3000">
                <a:solidFill>
                  <a:srgbClr val="FFFFFF"/>
                </a:solidFill>
                <a:latin typeface="+mn-lt"/>
                <a:ea typeface="+mn-ea"/>
                <a:cs typeface="+mn-cs"/>
                <a:sym typeface="Graphik"/>
              </a:defRPr>
            </a:pPr>
            <a:r>
              <a:t>Two  main data sources:</a:t>
            </a:r>
          </a:p>
          <a:p>
            <a:pPr algn="l">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Data_Collision, a CSV file provided by the Coursera web site. This is an extract of the data provided by the City of Seattle with a full record of all car accidents in the city, with more than  30 different attributes and expanding from 2004 to the first months of 2020; created using ArcGIS. </a:t>
            </a:r>
            <a:r>
              <a:rPr u="sng">
                <a:solidFill>
                  <a:schemeClr val="accent5"/>
                </a:solidFill>
              </a:rPr>
              <a:t>https://s3.us.cloud-object-storage.appdomain.cloud/cf-courses-data/CognitiveClass/DP0701EN/version-2/Data-Collisions.csv</a:t>
            </a:r>
          </a:p>
          <a:p>
            <a:pPr algn="l" defTabSz="457200">
              <a:defRPr spc="0" sz="3000">
                <a:solidFill>
                  <a:srgbClr val="FFFFFF"/>
                </a:solidFill>
                <a:latin typeface="+mn-lt"/>
                <a:ea typeface="+mn-ea"/>
                <a:cs typeface="+mn-cs"/>
                <a:sym typeface="Graphik"/>
              </a:defRPr>
            </a:pPr>
          </a:p>
          <a:p>
            <a:pPr marL="529166" indent="-529166" algn="l" defTabSz="457200">
              <a:buClr>
                <a:srgbClr val="5E5E5E"/>
              </a:buClr>
              <a:buSzPct val="170000"/>
              <a:buChar char="•"/>
              <a:defRPr spc="0" sz="3000">
                <a:solidFill>
                  <a:srgbClr val="FFFFFF"/>
                </a:solidFill>
                <a:latin typeface="+mn-lt"/>
                <a:ea typeface="+mn-ea"/>
                <a:cs typeface="+mn-cs"/>
                <a:sym typeface="Graphik"/>
              </a:defRPr>
            </a:pPr>
            <a:r>
              <a:t>City_Clerk_Neighborhoods.geojson: Geographical data provided by the City of Seattle with the boundaries of all the neighborhoods in the city. </a:t>
            </a:r>
            <a:r>
              <a:rPr u="sng">
                <a:solidFill>
                  <a:schemeClr val="accent5"/>
                </a:solidFill>
              </a:rPr>
              <a:t>https://data.seattle.gov/dataset/Municipal-Boundaries/54dn-ah5p</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Visual Exploration"/>
          <p:cNvSpPr txBox="1"/>
          <p:nvPr/>
        </p:nvSpPr>
        <p:spPr>
          <a:xfrm>
            <a:off x="7713725" y="1315685"/>
            <a:ext cx="8956549"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Visual Exploration</a:t>
            </a:r>
          </a:p>
        </p:txBody>
      </p:sp>
      <p:grpSp>
        <p:nvGrpSpPr>
          <p:cNvPr id="198" name="Image Gallery"/>
          <p:cNvGrpSpPr/>
          <p:nvPr/>
        </p:nvGrpSpPr>
        <p:grpSpPr>
          <a:xfrm>
            <a:off x="9853773" y="4314038"/>
            <a:ext cx="13177299" cy="8291238"/>
            <a:chOff x="0" y="0"/>
            <a:chExt cx="13177297" cy="8291236"/>
          </a:xfrm>
        </p:grpSpPr>
        <p:pic>
          <p:nvPicPr>
            <p:cNvPr id="196" name="8_Geographical_Distribution.png" descr="8_Geographical_Distribution.png"/>
            <p:cNvPicPr>
              <a:picLocks noChangeAspect="1"/>
            </p:cNvPicPr>
            <p:nvPr/>
          </p:nvPicPr>
          <p:blipFill>
            <a:blip r:embed="rId2">
              <a:extLst/>
            </a:blip>
            <a:srcRect l="325" t="0" r="325" b="0"/>
            <a:stretch>
              <a:fillRect/>
            </a:stretch>
          </p:blipFill>
          <p:spPr>
            <a:xfrm>
              <a:off x="0" y="0"/>
              <a:ext cx="13177298" cy="7697131"/>
            </a:xfrm>
            <a:prstGeom prst="rect">
              <a:avLst/>
            </a:prstGeom>
            <a:ln w="12700" cap="flat">
              <a:noFill/>
              <a:miter lim="400000"/>
            </a:ln>
            <a:effectLst/>
          </p:spPr>
        </p:pic>
        <p:sp>
          <p:nvSpPr>
            <p:cNvPr id="197" name="Caption"/>
            <p:cNvSpPr/>
            <p:nvPr/>
          </p:nvSpPr>
          <p:spPr>
            <a:xfrm>
              <a:off x="0" y="7773330"/>
              <a:ext cx="13177298" cy="5179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a:solidFill>
                    <a:srgbClr val="5E5E5E"/>
                  </a:solidFill>
                </a:defRPr>
              </a:lvl1pPr>
            </a:lstStyle>
            <a:p>
              <a:pPr/>
              <a:r>
                <a:t>Caption</a:t>
              </a:r>
            </a:p>
          </p:txBody>
        </p:sp>
      </p:grpSp>
      <p:sp>
        <p:nvSpPr>
          <p:cNvPr id="199" name="Neighborhood at risk…"/>
          <p:cNvSpPr txBox="1"/>
          <p:nvPr/>
        </p:nvSpPr>
        <p:spPr>
          <a:xfrm>
            <a:off x="1740955" y="4440555"/>
            <a:ext cx="7753891" cy="48348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79" sz="4000">
                <a:solidFill>
                  <a:srgbClr val="FFFFFF"/>
                </a:solidFill>
                <a:latin typeface="+mn-lt"/>
                <a:ea typeface="+mn-ea"/>
                <a:cs typeface="+mn-cs"/>
                <a:sym typeface="Graphik"/>
              </a:defRPr>
            </a:pPr>
            <a:r>
              <a:t>Neighborhood at risk</a:t>
            </a:r>
          </a:p>
          <a:p>
            <a:pPr algn="l">
              <a:defRPr spc="59" sz="3000">
                <a:solidFill>
                  <a:srgbClr val="FFFFFF"/>
                </a:solidFill>
                <a:latin typeface="+mn-lt"/>
                <a:ea typeface="+mn-ea"/>
                <a:cs typeface="+mn-cs"/>
                <a:sym typeface="Graphik"/>
              </a:defRPr>
            </a:pPr>
          </a:p>
          <a:p>
            <a:pPr algn="l">
              <a:defRPr spc="59" sz="3000">
                <a:solidFill>
                  <a:srgbClr val="FFFFFF"/>
                </a:solidFill>
                <a:latin typeface="+mn-lt"/>
                <a:ea typeface="+mn-ea"/>
                <a:cs typeface="+mn-cs"/>
                <a:sym typeface="Graphik"/>
              </a:defRPr>
            </a:pPr>
            <a:r>
              <a:t>The neighborhoods with the most accidents are:</a:t>
            </a:r>
          </a:p>
          <a:p>
            <a:pPr algn="l">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Industrial District</a:t>
            </a:r>
          </a:p>
          <a:p>
            <a:pPr marL="529166" indent="-529166" algn="l">
              <a:buClr>
                <a:srgbClr val="5E5E5E"/>
              </a:buClr>
              <a:buSzPct val="170000"/>
              <a:buChar char="•"/>
              <a:defRPr spc="59" sz="3000">
                <a:solidFill>
                  <a:srgbClr val="FFFFFF"/>
                </a:solidFill>
                <a:latin typeface="+mn-lt"/>
                <a:ea typeface="+mn-ea"/>
                <a:cs typeface="+mn-cs"/>
                <a:sym typeface="Graphik"/>
              </a:defRPr>
            </a:pPr>
            <a:r>
              <a:t>Central Business District</a:t>
            </a:r>
          </a:p>
          <a:p>
            <a:pPr marL="529166" indent="-529166" algn="l">
              <a:buClr>
                <a:srgbClr val="5E5E5E"/>
              </a:buClr>
              <a:buSzPct val="170000"/>
              <a:buChar char="•"/>
              <a:defRPr spc="59" sz="3000">
                <a:solidFill>
                  <a:srgbClr val="FFFFFF"/>
                </a:solidFill>
                <a:latin typeface="+mn-lt"/>
                <a:ea typeface="+mn-ea"/>
                <a:cs typeface="+mn-cs"/>
                <a:sym typeface="Graphik"/>
              </a:defRPr>
            </a:pPr>
            <a:r>
              <a:t>Belltown</a:t>
            </a:r>
          </a:p>
          <a:p>
            <a:pPr marL="529166" indent="-529166" algn="l">
              <a:buClr>
                <a:srgbClr val="5E5E5E"/>
              </a:buClr>
              <a:buSzPct val="170000"/>
              <a:buChar char="•"/>
              <a:defRPr spc="59" sz="3000">
                <a:solidFill>
                  <a:srgbClr val="FFFFFF"/>
                </a:solidFill>
                <a:latin typeface="+mn-lt"/>
                <a:ea typeface="+mn-ea"/>
                <a:cs typeface="+mn-cs"/>
                <a:sym typeface="Graphik"/>
              </a:defRPr>
            </a:pPr>
            <a:r>
              <a:t>University District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Dangerous Roads…"/>
          <p:cNvSpPr txBox="1"/>
          <p:nvPr/>
        </p:nvSpPr>
        <p:spPr>
          <a:xfrm>
            <a:off x="1950855" y="3678555"/>
            <a:ext cx="9873800" cy="63588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79" sz="4000">
                <a:solidFill>
                  <a:srgbClr val="FFFFFF"/>
                </a:solidFill>
                <a:latin typeface="+mn-lt"/>
                <a:ea typeface="+mn-ea"/>
                <a:cs typeface="+mn-cs"/>
                <a:sym typeface="Graphik"/>
              </a:defRPr>
            </a:pPr>
            <a:r>
              <a:t>Dangerous Roads</a:t>
            </a:r>
          </a:p>
          <a:p>
            <a:pPr algn="l">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In the south of the city there are a lot of incidents in Reiner Ave S, even though this is not a highway.</a:t>
            </a:r>
          </a:p>
          <a:p>
            <a:pPr marL="529166" indent="-529166" algn="l">
              <a:buClr>
                <a:srgbClr val="5E5E5E"/>
              </a:buClr>
              <a:buSzPct val="170000"/>
              <a:buChar char="•"/>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In the north of the city north west of Belltown, 15th Ave W and 15th Ave NW all the way to Holman Rd NW there are a lot of incidents. </a:t>
            </a:r>
          </a:p>
          <a:p>
            <a:pPr marL="529166" indent="-529166" algn="l">
              <a:buClr>
                <a:srgbClr val="5E5E5E"/>
              </a:buClr>
              <a:buSzPct val="170000"/>
              <a:buChar char="•"/>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All those are roads, not highways, but they show a lot of incidents.</a:t>
            </a:r>
          </a:p>
        </p:txBody>
      </p:sp>
      <p:grpSp>
        <p:nvGrpSpPr>
          <p:cNvPr id="204" name="Image Gallery"/>
          <p:cNvGrpSpPr/>
          <p:nvPr/>
        </p:nvGrpSpPr>
        <p:grpSpPr>
          <a:xfrm>
            <a:off x="13491827" y="1645647"/>
            <a:ext cx="8871144" cy="11018812"/>
            <a:chOff x="0" y="0"/>
            <a:chExt cx="8871143" cy="11018810"/>
          </a:xfrm>
        </p:grpSpPr>
        <p:pic>
          <p:nvPicPr>
            <p:cNvPr id="202" name="9_Density_Map.png" descr="9_Density_Map.png"/>
            <p:cNvPicPr>
              <a:picLocks noChangeAspect="1"/>
            </p:cNvPicPr>
            <p:nvPr/>
          </p:nvPicPr>
          <p:blipFill>
            <a:blip r:embed="rId2">
              <a:extLst/>
            </a:blip>
            <a:srcRect l="0" t="1236" r="0" b="1236"/>
            <a:stretch>
              <a:fillRect/>
            </a:stretch>
          </p:blipFill>
          <p:spPr>
            <a:xfrm>
              <a:off x="0" y="0"/>
              <a:ext cx="8871144" cy="10424705"/>
            </a:xfrm>
            <a:prstGeom prst="rect">
              <a:avLst/>
            </a:prstGeom>
            <a:ln w="12700" cap="flat">
              <a:noFill/>
              <a:miter lim="400000"/>
            </a:ln>
            <a:effectLst/>
          </p:spPr>
        </p:pic>
        <p:sp>
          <p:nvSpPr>
            <p:cNvPr id="203" name="Caption"/>
            <p:cNvSpPr/>
            <p:nvPr/>
          </p:nvSpPr>
          <p:spPr>
            <a:xfrm>
              <a:off x="0" y="10500904"/>
              <a:ext cx="8871144" cy="5179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a:solidFill>
                    <a:srgbClr val="5E5E5E"/>
                  </a:solidFill>
                </a:defRPr>
              </a:lvl1pPr>
            </a:lstStyle>
            <a:p>
              <a:pPr/>
              <a:r>
                <a:t>Caption</a:t>
              </a:r>
            </a:p>
          </p:txBody>
        </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6" name="Screen Shot 2020-10-27 at 3.40.47 AM.png" descr="Screen Shot 2020-10-27 at 3.40.47 AM.png"/>
          <p:cNvPicPr>
            <a:picLocks noChangeAspect="1"/>
          </p:cNvPicPr>
          <p:nvPr/>
        </p:nvPicPr>
        <p:blipFill>
          <a:blip r:embed="rId2">
            <a:extLst/>
          </a:blip>
          <a:stretch>
            <a:fillRect/>
          </a:stretch>
        </p:blipFill>
        <p:spPr>
          <a:xfrm>
            <a:off x="2395610" y="5296127"/>
            <a:ext cx="7747001" cy="6591301"/>
          </a:xfrm>
          <a:prstGeom prst="rect">
            <a:avLst/>
          </a:prstGeom>
          <a:ln w="12700">
            <a:miter lim="400000"/>
          </a:ln>
        </p:spPr>
      </p:pic>
      <p:pic>
        <p:nvPicPr>
          <p:cNvPr id="207" name="Screen Shot 2020-10-27 at 3.41.12 AM.png" descr="Screen Shot 2020-10-27 at 3.41.12 AM.png"/>
          <p:cNvPicPr>
            <a:picLocks noChangeAspect="1"/>
          </p:cNvPicPr>
          <p:nvPr/>
        </p:nvPicPr>
        <p:blipFill>
          <a:blip r:embed="rId3">
            <a:extLst/>
          </a:blip>
          <a:stretch>
            <a:fillRect/>
          </a:stretch>
        </p:blipFill>
        <p:spPr>
          <a:xfrm>
            <a:off x="13897078" y="5296127"/>
            <a:ext cx="7747001" cy="6591301"/>
          </a:xfrm>
          <a:prstGeom prst="rect">
            <a:avLst/>
          </a:prstGeom>
          <a:ln w="12700">
            <a:miter lim="400000"/>
          </a:ln>
        </p:spPr>
      </p:pic>
      <p:pic>
        <p:nvPicPr>
          <p:cNvPr id="208" name="Screen Shot 2020-10-27 at 3.42.54 AM.png" descr="Screen Shot 2020-10-27 at 3.42.54 AM.png"/>
          <p:cNvPicPr>
            <a:picLocks noChangeAspect="1"/>
          </p:cNvPicPr>
          <p:nvPr/>
        </p:nvPicPr>
        <p:blipFill>
          <a:blip r:embed="rId4">
            <a:extLst/>
          </a:blip>
          <a:srcRect l="0" t="0" r="0" b="13884"/>
          <a:stretch>
            <a:fillRect/>
          </a:stretch>
        </p:blipFill>
        <p:spPr>
          <a:xfrm>
            <a:off x="12522899" y="1914055"/>
            <a:ext cx="10495440" cy="2709157"/>
          </a:xfrm>
          <a:prstGeom prst="rect">
            <a:avLst/>
          </a:prstGeom>
          <a:ln w="12700">
            <a:miter lim="400000"/>
          </a:ln>
        </p:spPr>
      </p:pic>
      <p:sp>
        <p:nvSpPr>
          <p:cNvPr id="209" name="How are the…"/>
          <p:cNvSpPr txBox="1"/>
          <p:nvPr/>
        </p:nvSpPr>
        <p:spPr>
          <a:xfrm>
            <a:off x="3703710" y="2691382"/>
            <a:ext cx="5130801" cy="14427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pc="79" sz="4000">
                <a:solidFill>
                  <a:srgbClr val="FFFFFF"/>
                </a:solidFill>
                <a:latin typeface="+mn-lt"/>
                <a:ea typeface="+mn-ea"/>
                <a:cs typeface="+mn-cs"/>
                <a:sym typeface="Graphik"/>
              </a:defRPr>
            </a:pPr>
            <a:r>
              <a:t>How are the</a:t>
            </a:r>
          </a:p>
          <a:p>
            <a:pPr>
              <a:defRPr spc="79" sz="4000">
                <a:solidFill>
                  <a:srgbClr val="FFFFFF"/>
                </a:solidFill>
                <a:latin typeface="+mn-lt"/>
                <a:ea typeface="+mn-ea"/>
                <a:cs typeface="+mn-cs"/>
                <a:sym typeface="Graphik"/>
              </a:defRPr>
            </a:pPr>
            <a:r>
              <a:t> accidents classified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Methodology"/>
          <p:cNvSpPr txBox="1"/>
          <p:nvPr/>
        </p:nvSpPr>
        <p:spPr>
          <a:xfrm>
            <a:off x="8859265" y="1927149"/>
            <a:ext cx="6665469"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Methodology</a:t>
            </a:r>
          </a:p>
        </p:txBody>
      </p:sp>
      <p:sp>
        <p:nvSpPr>
          <p:cNvPr id="212" name="The information provided by the City of Seattle is plenty but several attributes are correlated, incomplete, or not significant.…"/>
          <p:cNvSpPr txBox="1"/>
          <p:nvPr/>
        </p:nvSpPr>
        <p:spPr>
          <a:xfrm>
            <a:off x="1779178" y="4750790"/>
            <a:ext cx="20825645" cy="46629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r>
              <a:t>The information provided by the City of Seattle is plenty but several attributes are correlated, incomplete, or not significant.</a:t>
            </a: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r>
              <a:t>For this research the dependent variable will be Severity Code, a categorical value.</a:t>
            </a: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r>
              <a:t>The independent variables will be Collision Type, Address Type, Junction Type, Latitude and Longitude. </a:t>
            </a: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p>
          <a:p>
            <a:pPr marL="529166" indent="-529166" algn="l">
              <a:buClr>
                <a:srgbClr val="5E5E5E"/>
              </a:buClr>
              <a:buSzPct val="170000"/>
              <a:buChar char="•"/>
              <a:defRPr spc="0" sz="3000">
                <a:solidFill>
                  <a:srgbClr val="FFFFFF"/>
                </a:solidFill>
                <a:latin typeface="Helvetica Neue"/>
                <a:ea typeface="Helvetica Neue"/>
                <a:cs typeface="Helvetica Neue"/>
                <a:sym typeface="Helvetica Neue"/>
              </a:defRPr>
            </a:pPr>
            <a:r>
              <a:t>We will focus on identify problematic areas and within those create clusters of locations, (using **K-mean** -ns clustering) and Logistic regression with related attributes that help the stakeholder identify problems and spark conversations for possible solutions.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KNN"/>
          <p:cNvSpPr txBox="1"/>
          <p:nvPr/>
        </p:nvSpPr>
        <p:spPr>
          <a:xfrm>
            <a:off x="2957126" y="2065596"/>
            <a:ext cx="931165" cy="11137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59" sz="3000">
                <a:solidFill>
                  <a:srgbClr val="FFFFFF"/>
                </a:solidFill>
                <a:latin typeface="+mn-lt"/>
                <a:ea typeface="+mn-ea"/>
                <a:cs typeface="+mn-cs"/>
                <a:sym typeface="Graphik"/>
              </a:defRPr>
            </a:lvl1pPr>
          </a:lstStyle>
          <a:p>
            <a:pPr/>
            <a:r>
              <a:t>KNN</a:t>
            </a:r>
          </a:p>
        </p:txBody>
      </p:sp>
      <p:sp>
        <p:nvSpPr>
          <p:cNvPr id="215" name="Logistic Regression"/>
          <p:cNvSpPr txBox="1"/>
          <p:nvPr/>
        </p:nvSpPr>
        <p:spPr>
          <a:xfrm>
            <a:off x="13659511" y="1961200"/>
            <a:ext cx="3731896" cy="11137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59" sz="3000">
                <a:solidFill>
                  <a:srgbClr val="FFFFFF"/>
                </a:solidFill>
                <a:latin typeface="+mn-lt"/>
                <a:ea typeface="+mn-ea"/>
                <a:cs typeface="+mn-cs"/>
                <a:sym typeface="Graphik"/>
              </a:defRPr>
            </a:lvl1pPr>
          </a:lstStyle>
          <a:p>
            <a:pPr/>
            <a:r>
              <a:t>Logistic Regression</a:t>
            </a:r>
          </a:p>
        </p:txBody>
      </p:sp>
      <p:pic>
        <p:nvPicPr>
          <p:cNvPr id="216" name="Screen Shot 2020-10-27 at 3.36.43 AM.png" descr="Screen Shot 2020-10-27 at 3.36.43 AM.png"/>
          <p:cNvPicPr>
            <a:picLocks noChangeAspect="1"/>
          </p:cNvPicPr>
          <p:nvPr/>
        </p:nvPicPr>
        <p:blipFill>
          <a:blip r:embed="rId2">
            <a:extLst/>
          </a:blip>
          <a:stretch>
            <a:fillRect/>
          </a:stretch>
        </p:blipFill>
        <p:spPr>
          <a:xfrm>
            <a:off x="2992714" y="3113830"/>
            <a:ext cx="6223001" cy="3975101"/>
          </a:xfrm>
          <a:prstGeom prst="rect">
            <a:avLst/>
          </a:prstGeom>
          <a:ln w="12700">
            <a:miter lim="400000"/>
          </a:ln>
        </p:spPr>
      </p:pic>
      <p:pic>
        <p:nvPicPr>
          <p:cNvPr id="217" name="Screen Shot 2020-10-27 at 3.37.22 AM.png" descr="Screen Shot 2020-10-27 at 3.37.22 AM.png"/>
          <p:cNvPicPr>
            <a:picLocks noChangeAspect="1"/>
          </p:cNvPicPr>
          <p:nvPr/>
        </p:nvPicPr>
        <p:blipFill>
          <a:blip r:embed="rId3">
            <a:extLst/>
          </a:blip>
          <a:stretch>
            <a:fillRect/>
          </a:stretch>
        </p:blipFill>
        <p:spPr>
          <a:xfrm>
            <a:off x="2992714" y="7686063"/>
            <a:ext cx="6223001" cy="2730501"/>
          </a:xfrm>
          <a:prstGeom prst="rect">
            <a:avLst/>
          </a:prstGeom>
          <a:ln w="12700">
            <a:miter lim="400000"/>
          </a:ln>
        </p:spPr>
      </p:pic>
      <p:pic>
        <p:nvPicPr>
          <p:cNvPr id="218" name="Screen Shot 2020-10-27 at 3.38.00 AM.png" descr="Screen Shot 2020-10-27 at 3.38.00 AM.png"/>
          <p:cNvPicPr>
            <a:picLocks noChangeAspect="1"/>
          </p:cNvPicPr>
          <p:nvPr/>
        </p:nvPicPr>
        <p:blipFill>
          <a:blip r:embed="rId4">
            <a:extLst/>
          </a:blip>
          <a:stretch>
            <a:fillRect/>
          </a:stretch>
        </p:blipFill>
        <p:spPr>
          <a:xfrm>
            <a:off x="13693629" y="3079808"/>
            <a:ext cx="6886030" cy="2726306"/>
          </a:xfrm>
          <a:prstGeom prst="rect">
            <a:avLst/>
          </a:prstGeom>
          <a:ln w="12700">
            <a:miter lim="400000"/>
          </a:ln>
        </p:spPr>
      </p:pic>
      <p:pic>
        <p:nvPicPr>
          <p:cNvPr id="219" name="Screen Shot 2020-10-27 at 3.38.39 AM.png" descr="Screen Shot 2020-10-27 at 3.38.39 AM.png"/>
          <p:cNvPicPr>
            <a:picLocks noChangeAspect="1"/>
          </p:cNvPicPr>
          <p:nvPr/>
        </p:nvPicPr>
        <p:blipFill>
          <a:blip r:embed="rId5">
            <a:extLst/>
          </a:blip>
          <a:stretch>
            <a:fillRect/>
          </a:stretch>
        </p:blipFill>
        <p:spPr>
          <a:xfrm>
            <a:off x="13667705" y="6464299"/>
            <a:ext cx="6886030" cy="871295"/>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Results and Discussions"/>
          <p:cNvSpPr txBox="1"/>
          <p:nvPr/>
        </p:nvSpPr>
        <p:spPr>
          <a:xfrm>
            <a:off x="6243066" y="1927149"/>
            <a:ext cx="11897869" cy="14503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59" sz="8000">
                <a:solidFill>
                  <a:srgbClr val="FFFFFF"/>
                </a:solidFill>
                <a:latin typeface="+mn-lt"/>
                <a:ea typeface="+mn-ea"/>
                <a:cs typeface="+mn-cs"/>
                <a:sym typeface="Graphik"/>
              </a:defRPr>
            </a:lvl1pPr>
          </a:lstStyle>
          <a:p>
            <a:pPr/>
            <a:r>
              <a:t>Results and Discussions</a:t>
            </a:r>
          </a:p>
        </p:txBody>
      </p:sp>
      <p:sp>
        <p:nvSpPr>
          <p:cNvPr id="222" name="Our visual analysis helped identify the four neighborhood with more incidents (Industrial District, Central Business District, Belltown and University District) as well as two roads with high density of accidents;  Reiner Ave S and the stretch from 15th "/>
          <p:cNvSpPr txBox="1"/>
          <p:nvPr/>
        </p:nvSpPr>
        <p:spPr>
          <a:xfrm>
            <a:off x="761998" y="4603085"/>
            <a:ext cx="22860003" cy="67017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29166" indent="-529166" algn="l">
              <a:buClr>
                <a:srgbClr val="5E5E5E"/>
              </a:buClr>
              <a:buSzPct val="170000"/>
              <a:buChar char="•"/>
              <a:defRPr spc="59" sz="3000">
                <a:solidFill>
                  <a:srgbClr val="FFFFFF"/>
                </a:solidFill>
                <a:latin typeface="+mn-lt"/>
                <a:ea typeface="+mn-ea"/>
                <a:cs typeface="+mn-cs"/>
                <a:sym typeface="Graphik"/>
              </a:defRPr>
            </a:pPr>
            <a:r>
              <a:t>Our visual analysis helped identify the four neighborhood with more incidents (Industrial District, Central Business District, Belltown and University District) as well as two roads with high density of accidents;  Reiner Ave S and the stretch from 15th Ave W to 15th Ave NW all the way to Holman Rd NW. </a:t>
            </a:r>
          </a:p>
          <a:p>
            <a:pPr marL="529166" indent="-529166" algn="l">
              <a:buClr>
                <a:srgbClr val="5E5E5E"/>
              </a:buClr>
              <a:buSzPct val="170000"/>
              <a:buChar char="•"/>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WEATHER, ROAD CONDITIONS and LIGHT CONDITIONS were not are not significant factors in the number of accidents. SPEED also has little incident in the total number of accidents.</a:t>
            </a:r>
          </a:p>
          <a:p>
            <a:pPr marL="529166" indent="-529166" algn="l">
              <a:buClr>
                <a:srgbClr val="5E5E5E"/>
              </a:buClr>
              <a:buSzPct val="170000"/>
              <a:buChar char="•"/>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The three more common kind of collision types are: parked cars, a car hit by the angle or the car being rear ended. This research may need to expand the analysis to determine if, for example, the collision of parked cars has any relation with the location of nearby universities, in the University District, or retail location, in Belltown or the Central Business District.</a:t>
            </a:r>
          </a:p>
          <a:p>
            <a:pPr algn="l">
              <a:defRPr spc="59" sz="3000">
                <a:solidFill>
                  <a:srgbClr val="FFFFFF"/>
                </a:solidFill>
                <a:latin typeface="+mn-lt"/>
                <a:ea typeface="+mn-ea"/>
                <a:cs typeface="+mn-cs"/>
                <a:sym typeface="Graphik"/>
              </a:defRPr>
            </a:pPr>
          </a:p>
          <a:p>
            <a:pPr marL="529166" indent="-529166" algn="l">
              <a:buClr>
                <a:srgbClr val="5E5E5E"/>
              </a:buClr>
              <a:buSzPct val="170000"/>
              <a:buChar char="•"/>
              <a:defRPr spc="59" sz="3000">
                <a:solidFill>
                  <a:srgbClr val="FFFFFF"/>
                </a:solidFill>
                <a:latin typeface="+mn-lt"/>
                <a:ea typeface="+mn-ea"/>
                <a:cs typeface="+mn-cs"/>
                <a:sym typeface="Graphik"/>
              </a:defRPr>
            </a:pPr>
            <a:r>
              <a:t>When evaluated both algorithms presented similar results, with Logistic Regression presenting a slightly better results.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Arial"/>
        <a:ea typeface="Arial"/>
        <a:cs typeface="Arial"/>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Arial"/>
        <a:ea typeface="Arial"/>
        <a:cs typeface="Arial"/>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